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drawingml.diagramData+xml" PartName="/ppt/diagrams/data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13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ms-office.drawingml.diagramDrawing+xml" PartName="/ppt/diagrams/drawing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1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1.xml"/>
  <Override ContentType="application/vnd.openxmlformats-officedocument.drawingml.diagramColors+xml" PartName="/ppt/diagrams/colors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6858000" cx="9144000"/>
  <p:notesSz cx="6858000" cy="9144000"/>
  <p:defaultTextStyle>
    <a:defPPr lvl="0">
      <a:defRPr lang="es-E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951AF6-7067-4147-A352-657345D27897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59FCB12-ADE2-4285-A0DB-94DE962B47CE}">
      <dgm:prSet phldrT="[Texto]"/>
      <dgm:spPr>
        <a:ln>
          <a:solidFill>
            <a:srgbClr val="FFFF00"/>
          </a:solidFill>
        </a:ln>
      </dgm:spPr>
      <dgm:t>
        <a:bodyPr/>
        <a:lstStyle/>
        <a:p>
          <a:r>
            <a:rPr lang="es-ES" dirty="0"/>
            <a:t>RELAJACIÓN</a:t>
          </a:r>
        </a:p>
      </dgm:t>
    </dgm:pt>
    <dgm:pt modelId="{C80A0519-3608-4CC2-A0B9-D94CE944E93E}" type="parTrans" cxnId="{A63625AC-47C5-4A23-AAAF-44FD59BF5E63}">
      <dgm:prSet/>
      <dgm:spPr/>
      <dgm:t>
        <a:bodyPr/>
        <a:lstStyle/>
        <a:p>
          <a:endParaRPr lang="es-ES"/>
        </a:p>
      </dgm:t>
    </dgm:pt>
    <dgm:pt modelId="{5205C496-1E1E-479D-A749-CF003034F16C}" type="sibTrans" cxnId="{A63625AC-47C5-4A23-AAAF-44FD59BF5E63}">
      <dgm:prSet/>
      <dgm:spPr/>
      <dgm:t>
        <a:bodyPr/>
        <a:lstStyle/>
        <a:p>
          <a:endParaRPr lang="es-ES"/>
        </a:p>
      </dgm:t>
    </dgm:pt>
    <dgm:pt modelId="{89C38077-2E1F-4A75-97BC-D26183AA69EF}">
      <dgm:prSet phldrT="[Texto]"/>
      <dgm:spPr/>
      <dgm:t>
        <a:bodyPr/>
        <a:lstStyle/>
        <a:p>
          <a:r>
            <a:rPr lang="es-ES" dirty="0"/>
            <a:t>DOLOR CRONICO</a:t>
          </a:r>
        </a:p>
      </dgm:t>
    </dgm:pt>
    <dgm:pt modelId="{1A3A39E0-1B7B-4460-8D70-535857F601AA}" type="parTrans" cxnId="{9257B9F5-976F-4E56-B7E6-7354DFCFFC7D}">
      <dgm:prSet/>
      <dgm:spPr/>
      <dgm:t>
        <a:bodyPr/>
        <a:lstStyle/>
        <a:p>
          <a:endParaRPr lang="es-ES"/>
        </a:p>
      </dgm:t>
    </dgm:pt>
    <dgm:pt modelId="{681E7E71-0CED-4F73-9096-50D36E46A165}" type="sibTrans" cxnId="{9257B9F5-976F-4E56-B7E6-7354DFCFFC7D}">
      <dgm:prSet/>
      <dgm:spPr/>
      <dgm:t>
        <a:bodyPr/>
        <a:lstStyle/>
        <a:p>
          <a:endParaRPr lang="es-ES"/>
        </a:p>
      </dgm:t>
    </dgm:pt>
    <dgm:pt modelId="{8D3C1F42-1D79-41A3-AC4E-4ED1BB433D88}">
      <dgm:prSet phldrT="[Texto]"/>
      <dgm:spPr/>
      <dgm:t>
        <a:bodyPr/>
        <a:lstStyle/>
        <a:p>
          <a:r>
            <a:rPr lang="es-ES" dirty="0"/>
            <a:t>TENSIÓN MUSCULAR</a:t>
          </a:r>
        </a:p>
      </dgm:t>
    </dgm:pt>
    <dgm:pt modelId="{E163986F-FD70-4C45-A1AB-CEC81A5FF03C}" type="parTrans" cxnId="{F6B4F2A9-D1B0-4521-9213-60256E3A27AD}">
      <dgm:prSet/>
      <dgm:spPr/>
      <dgm:t>
        <a:bodyPr/>
        <a:lstStyle/>
        <a:p>
          <a:endParaRPr lang="es-ES"/>
        </a:p>
      </dgm:t>
    </dgm:pt>
    <dgm:pt modelId="{CF3F5682-6D25-4B8E-A9A6-7BCD0F709072}" type="sibTrans" cxnId="{F6B4F2A9-D1B0-4521-9213-60256E3A27AD}">
      <dgm:prSet/>
      <dgm:spPr/>
      <dgm:t>
        <a:bodyPr/>
        <a:lstStyle/>
        <a:p>
          <a:endParaRPr lang="es-ES"/>
        </a:p>
      </dgm:t>
    </dgm:pt>
    <dgm:pt modelId="{87444F29-61D1-40CD-95CA-EE2FA40B51D3}">
      <dgm:prSet phldrT="[Texto]"/>
      <dgm:spPr/>
      <dgm:t>
        <a:bodyPr/>
        <a:lstStyle/>
        <a:p>
          <a:r>
            <a:rPr lang="es-ES" dirty="0"/>
            <a:t>IRA, ANSIEDAD</a:t>
          </a:r>
        </a:p>
      </dgm:t>
    </dgm:pt>
    <dgm:pt modelId="{AEC3343F-F07A-46DA-919B-CEF87F0A654F}" type="parTrans" cxnId="{5C55D83A-6E44-4EA2-9A74-C825FFCA1625}">
      <dgm:prSet/>
      <dgm:spPr/>
      <dgm:t>
        <a:bodyPr/>
        <a:lstStyle/>
        <a:p>
          <a:endParaRPr lang="es-ES"/>
        </a:p>
      </dgm:t>
    </dgm:pt>
    <dgm:pt modelId="{7E625F9C-7ECC-4878-901B-27CB8FC8F1F3}" type="sibTrans" cxnId="{5C55D83A-6E44-4EA2-9A74-C825FFCA1625}">
      <dgm:prSet/>
      <dgm:spPr/>
      <dgm:t>
        <a:bodyPr/>
        <a:lstStyle/>
        <a:p>
          <a:endParaRPr lang="es-ES"/>
        </a:p>
      </dgm:t>
    </dgm:pt>
    <dgm:pt modelId="{E090462E-3EFA-40EE-8392-7887D032691D}" type="pres">
      <dgm:prSet presAssocID="{6D951AF6-7067-4147-A352-657345D2789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DE5EAA0-339D-4E88-A1AE-DFF0F5D25A75}" type="pres">
      <dgm:prSet presAssocID="{E59FCB12-ADE2-4285-A0DB-94DE962B47CE}" presName="centerShape" presStyleLbl="node0" presStyleIdx="0" presStyleCnt="1"/>
      <dgm:spPr/>
      <dgm:t>
        <a:bodyPr/>
        <a:lstStyle/>
        <a:p>
          <a:endParaRPr lang="es-ES"/>
        </a:p>
      </dgm:t>
    </dgm:pt>
    <dgm:pt modelId="{EF26B605-C783-427D-8A31-54553B87B592}" type="pres">
      <dgm:prSet presAssocID="{89C38077-2E1F-4A75-97BC-D26183AA69E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925108F-E943-4FD1-9469-99224716B231}" type="pres">
      <dgm:prSet presAssocID="{89C38077-2E1F-4A75-97BC-D26183AA69EF}" presName="dummy" presStyleCnt="0"/>
      <dgm:spPr/>
    </dgm:pt>
    <dgm:pt modelId="{9B778AA7-795E-4428-AB36-B9E74BEB4CB0}" type="pres">
      <dgm:prSet presAssocID="{681E7E71-0CED-4F73-9096-50D36E46A165}" presName="sibTrans" presStyleLbl="sibTrans2D1" presStyleIdx="0" presStyleCnt="3"/>
      <dgm:spPr/>
      <dgm:t>
        <a:bodyPr/>
        <a:lstStyle/>
        <a:p>
          <a:endParaRPr lang="es-ES"/>
        </a:p>
      </dgm:t>
    </dgm:pt>
    <dgm:pt modelId="{F6818B49-18D3-491E-BC15-965A7DF143D2}" type="pres">
      <dgm:prSet presAssocID="{8D3C1F42-1D79-41A3-AC4E-4ED1BB433D8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9F7E568-3016-48BD-81D2-968B0E9C473B}" type="pres">
      <dgm:prSet presAssocID="{8D3C1F42-1D79-41A3-AC4E-4ED1BB433D88}" presName="dummy" presStyleCnt="0"/>
      <dgm:spPr/>
    </dgm:pt>
    <dgm:pt modelId="{8977A611-9626-4034-A6DF-866C97A2BA70}" type="pres">
      <dgm:prSet presAssocID="{CF3F5682-6D25-4B8E-A9A6-7BCD0F709072}" presName="sibTrans" presStyleLbl="sibTrans2D1" presStyleIdx="1" presStyleCnt="3"/>
      <dgm:spPr/>
      <dgm:t>
        <a:bodyPr/>
        <a:lstStyle/>
        <a:p>
          <a:endParaRPr lang="es-ES"/>
        </a:p>
      </dgm:t>
    </dgm:pt>
    <dgm:pt modelId="{251D0C98-7BCF-444A-9696-CC44F841D4E6}" type="pres">
      <dgm:prSet presAssocID="{87444F29-61D1-40CD-95CA-EE2FA40B51D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2B21F2-FABC-498C-A5B2-030311C87AEB}" type="pres">
      <dgm:prSet presAssocID="{87444F29-61D1-40CD-95CA-EE2FA40B51D3}" presName="dummy" presStyleCnt="0"/>
      <dgm:spPr/>
    </dgm:pt>
    <dgm:pt modelId="{3638BE3C-7ECD-4FB9-920A-0F7462DD098A}" type="pres">
      <dgm:prSet presAssocID="{7E625F9C-7ECC-4878-901B-27CB8FC8F1F3}" presName="sibTrans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9257B9F5-976F-4E56-B7E6-7354DFCFFC7D}" srcId="{E59FCB12-ADE2-4285-A0DB-94DE962B47CE}" destId="{89C38077-2E1F-4A75-97BC-D26183AA69EF}" srcOrd="0" destOrd="0" parTransId="{1A3A39E0-1B7B-4460-8D70-535857F601AA}" sibTransId="{681E7E71-0CED-4F73-9096-50D36E46A165}"/>
    <dgm:cxn modelId="{A090B856-9F4E-4ABD-85C6-F6EFBF94CCAC}" type="presOf" srcId="{7E625F9C-7ECC-4878-901B-27CB8FC8F1F3}" destId="{3638BE3C-7ECD-4FB9-920A-0F7462DD098A}" srcOrd="0" destOrd="0" presId="urn:microsoft.com/office/officeart/2005/8/layout/radial6"/>
    <dgm:cxn modelId="{5C55D83A-6E44-4EA2-9A74-C825FFCA1625}" srcId="{E59FCB12-ADE2-4285-A0DB-94DE962B47CE}" destId="{87444F29-61D1-40CD-95CA-EE2FA40B51D3}" srcOrd="2" destOrd="0" parTransId="{AEC3343F-F07A-46DA-919B-CEF87F0A654F}" sibTransId="{7E625F9C-7ECC-4878-901B-27CB8FC8F1F3}"/>
    <dgm:cxn modelId="{368A8472-6873-4180-9022-23CE9F6F58B2}" type="presOf" srcId="{E59FCB12-ADE2-4285-A0DB-94DE962B47CE}" destId="{ADE5EAA0-339D-4E88-A1AE-DFF0F5D25A75}" srcOrd="0" destOrd="0" presId="urn:microsoft.com/office/officeart/2005/8/layout/radial6"/>
    <dgm:cxn modelId="{D4590A7E-1CAC-46C9-8556-074D80D68969}" type="presOf" srcId="{87444F29-61D1-40CD-95CA-EE2FA40B51D3}" destId="{251D0C98-7BCF-444A-9696-CC44F841D4E6}" srcOrd="0" destOrd="0" presId="urn:microsoft.com/office/officeart/2005/8/layout/radial6"/>
    <dgm:cxn modelId="{CC364469-5ED1-436C-A4BF-B19627BDAC90}" type="presOf" srcId="{681E7E71-0CED-4F73-9096-50D36E46A165}" destId="{9B778AA7-795E-4428-AB36-B9E74BEB4CB0}" srcOrd="0" destOrd="0" presId="urn:microsoft.com/office/officeart/2005/8/layout/radial6"/>
    <dgm:cxn modelId="{A63625AC-47C5-4A23-AAAF-44FD59BF5E63}" srcId="{6D951AF6-7067-4147-A352-657345D27897}" destId="{E59FCB12-ADE2-4285-A0DB-94DE962B47CE}" srcOrd="0" destOrd="0" parTransId="{C80A0519-3608-4CC2-A0B9-D94CE944E93E}" sibTransId="{5205C496-1E1E-479D-A749-CF003034F16C}"/>
    <dgm:cxn modelId="{60F96220-E879-45C6-8982-D24B05827258}" type="presOf" srcId="{CF3F5682-6D25-4B8E-A9A6-7BCD0F709072}" destId="{8977A611-9626-4034-A6DF-866C97A2BA70}" srcOrd="0" destOrd="0" presId="urn:microsoft.com/office/officeart/2005/8/layout/radial6"/>
    <dgm:cxn modelId="{0D9F4335-3DC4-41FE-BA99-0084A598481F}" type="presOf" srcId="{6D951AF6-7067-4147-A352-657345D27897}" destId="{E090462E-3EFA-40EE-8392-7887D032691D}" srcOrd="0" destOrd="0" presId="urn:microsoft.com/office/officeart/2005/8/layout/radial6"/>
    <dgm:cxn modelId="{F6B4F2A9-D1B0-4521-9213-60256E3A27AD}" srcId="{E59FCB12-ADE2-4285-A0DB-94DE962B47CE}" destId="{8D3C1F42-1D79-41A3-AC4E-4ED1BB433D88}" srcOrd="1" destOrd="0" parTransId="{E163986F-FD70-4C45-A1AB-CEC81A5FF03C}" sibTransId="{CF3F5682-6D25-4B8E-A9A6-7BCD0F709072}"/>
    <dgm:cxn modelId="{138224A6-91DE-4C75-BD86-81489FA1FEE4}" type="presOf" srcId="{8D3C1F42-1D79-41A3-AC4E-4ED1BB433D88}" destId="{F6818B49-18D3-491E-BC15-965A7DF143D2}" srcOrd="0" destOrd="0" presId="urn:microsoft.com/office/officeart/2005/8/layout/radial6"/>
    <dgm:cxn modelId="{FC27C693-596F-43DE-B2EC-CA30A8E63212}" type="presOf" srcId="{89C38077-2E1F-4A75-97BC-D26183AA69EF}" destId="{EF26B605-C783-427D-8A31-54553B87B592}" srcOrd="0" destOrd="0" presId="urn:microsoft.com/office/officeart/2005/8/layout/radial6"/>
    <dgm:cxn modelId="{73CBE022-F6DA-448C-AB41-69AECD8679C8}" type="presParOf" srcId="{E090462E-3EFA-40EE-8392-7887D032691D}" destId="{ADE5EAA0-339D-4E88-A1AE-DFF0F5D25A75}" srcOrd="0" destOrd="0" presId="urn:microsoft.com/office/officeart/2005/8/layout/radial6"/>
    <dgm:cxn modelId="{524F3B94-CED9-43AA-8675-6A665DEDD459}" type="presParOf" srcId="{E090462E-3EFA-40EE-8392-7887D032691D}" destId="{EF26B605-C783-427D-8A31-54553B87B592}" srcOrd="1" destOrd="0" presId="urn:microsoft.com/office/officeart/2005/8/layout/radial6"/>
    <dgm:cxn modelId="{F2E195CE-A9C1-4689-AFC8-A2F45EF51FAD}" type="presParOf" srcId="{E090462E-3EFA-40EE-8392-7887D032691D}" destId="{9925108F-E943-4FD1-9469-99224716B231}" srcOrd="2" destOrd="0" presId="urn:microsoft.com/office/officeart/2005/8/layout/radial6"/>
    <dgm:cxn modelId="{08226BEA-ACCB-488B-A955-9E5604F0B03B}" type="presParOf" srcId="{E090462E-3EFA-40EE-8392-7887D032691D}" destId="{9B778AA7-795E-4428-AB36-B9E74BEB4CB0}" srcOrd="3" destOrd="0" presId="urn:microsoft.com/office/officeart/2005/8/layout/radial6"/>
    <dgm:cxn modelId="{4CD5E48A-53FB-4BBF-B807-175CCA6706CA}" type="presParOf" srcId="{E090462E-3EFA-40EE-8392-7887D032691D}" destId="{F6818B49-18D3-491E-BC15-965A7DF143D2}" srcOrd="4" destOrd="0" presId="urn:microsoft.com/office/officeart/2005/8/layout/radial6"/>
    <dgm:cxn modelId="{CA467406-27F0-472C-844E-DCA4FFBA2F69}" type="presParOf" srcId="{E090462E-3EFA-40EE-8392-7887D032691D}" destId="{F9F7E568-3016-48BD-81D2-968B0E9C473B}" srcOrd="5" destOrd="0" presId="urn:microsoft.com/office/officeart/2005/8/layout/radial6"/>
    <dgm:cxn modelId="{74ED202C-4EEA-4A5F-8C1A-7A60AA403605}" type="presParOf" srcId="{E090462E-3EFA-40EE-8392-7887D032691D}" destId="{8977A611-9626-4034-A6DF-866C97A2BA70}" srcOrd="6" destOrd="0" presId="urn:microsoft.com/office/officeart/2005/8/layout/radial6"/>
    <dgm:cxn modelId="{AB26A827-A73D-4AC8-AC93-6A26B494500C}" type="presParOf" srcId="{E090462E-3EFA-40EE-8392-7887D032691D}" destId="{251D0C98-7BCF-444A-9696-CC44F841D4E6}" srcOrd="7" destOrd="0" presId="urn:microsoft.com/office/officeart/2005/8/layout/radial6"/>
    <dgm:cxn modelId="{69D82CE6-0847-431C-8F04-4E12D79C4162}" type="presParOf" srcId="{E090462E-3EFA-40EE-8392-7887D032691D}" destId="{0C2B21F2-FABC-498C-A5B2-030311C87AEB}" srcOrd="8" destOrd="0" presId="urn:microsoft.com/office/officeart/2005/8/layout/radial6"/>
    <dgm:cxn modelId="{935EFF4D-4876-4DA3-809E-FE50614C3D88}" type="presParOf" srcId="{E090462E-3EFA-40EE-8392-7887D032691D}" destId="{3638BE3C-7ECD-4FB9-920A-0F7462DD098A}" srcOrd="9" destOrd="0" presId="urn:microsoft.com/office/officeart/2005/8/layout/radial6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38BE3C-7ECD-4FB9-920A-0F7462DD098A}">
      <dsp:nvSpPr>
        <dsp:cNvPr id="0" name=""/>
        <dsp:cNvSpPr/>
      </dsp:nvSpPr>
      <dsp:spPr>
        <a:xfrm>
          <a:off x="1884262" y="563343"/>
          <a:ext cx="3753050" cy="3753050"/>
        </a:xfrm>
        <a:prstGeom prst="blockArc">
          <a:avLst>
            <a:gd name="adj1" fmla="val 9000000"/>
            <a:gd name="adj2" fmla="val 162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77A611-9626-4034-A6DF-866C97A2BA70}">
      <dsp:nvSpPr>
        <dsp:cNvPr id="0" name=""/>
        <dsp:cNvSpPr/>
      </dsp:nvSpPr>
      <dsp:spPr>
        <a:xfrm>
          <a:off x="1884262" y="563343"/>
          <a:ext cx="3753050" cy="3753050"/>
        </a:xfrm>
        <a:prstGeom prst="blockArc">
          <a:avLst>
            <a:gd name="adj1" fmla="val 1800000"/>
            <a:gd name="adj2" fmla="val 90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778AA7-795E-4428-AB36-B9E74BEB4CB0}">
      <dsp:nvSpPr>
        <dsp:cNvPr id="0" name=""/>
        <dsp:cNvSpPr/>
      </dsp:nvSpPr>
      <dsp:spPr>
        <a:xfrm>
          <a:off x="1884262" y="563343"/>
          <a:ext cx="3753050" cy="3753050"/>
        </a:xfrm>
        <a:prstGeom prst="blockArc">
          <a:avLst>
            <a:gd name="adj1" fmla="val 16200000"/>
            <a:gd name="adj2" fmla="val 18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E5EAA0-339D-4E88-A1AE-DFF0F5D25A75}">
      <dsp:nvSpPr>
        <dsp:cNvPr id="0" name=""/>
        <dsp:cNvSpPr/>
      </dsp:nvSpPr>
      <dsp:spPr>
        <a:xfrm>
          <a:off x="2896797" y="1575879"/>
          <a:ext cx="1727979" cy="17279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/>
            <a:t>RELAJACIÓN</a:t>
          </a:r>
        </a:p>
      </dsp:txBody>
      <dsp:txXfrm>
        <a:off x="3149854" y="1828936"/>
        <a:ext cx="1221865" cy="1221865"/>
      </dsp:txXfrm>
    </dsp:sp>
    <dsp:sp modelId="{EF26B605-C783-427D-8A31-54553B87B592}">
      <dsp:nvSpPr>
        <dsp:cNvPr id="0" name=""/>
        <dsp:cNvSpPr/>
      </dsp:nvSpPr>
      <dsp:spPr>
        <a:xfrm>
          <a:off x="3155994" y="2095"/>
          <a:ext cx="1209585" cy="12095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/>
            <a:t>DOLOR CRONICO</a:t>
          </a:r>
        </a:p>
      </dsp:txBody>
      <dsp:txXfrm>
        <a:off x="3333134" y="179235"/>
        <a:ext cx="855305" cy="855305"/>
      </dsp:txXfrm>
    </dsp:sp>
    <dsp:sp modelId="{F6818B49-18D3-491E-BC15-965A7DF143D2}">
      <dsp:nvSpPr>
        <dsp:cNvPr id="0" name=""/>
        <dsp:cNvSpPr/>
      </dsp:nvSpPr>
      <dsp:spPr>
        <a:xfrm>
          <a:off x="4743402" y="2751566"/>
          <a:ext cx="1209585" cy="12095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/>
            <a:t>TENSIÓN MUSCULAR</a:t>
          </a:r>
        </a:p>
      </dsp:txBody>
      <dsp:txXfrm>
        <a:off x="4920542" y="2928706"/>
        <a:ext cx="855305" cy="855305"/>
      </dsp:txXfrm>
    </dsp:sp>
    <dsp:sp modelId="{251D0C98-7BCF-444A-9696-CC44F841D4E6}">
      <dsp:nvSpPr>
        <dsp:cNvPr id="0" name=""/>
        <dsp:cNvSpPr/>
      </dsp:nvSpPr>
      <dsp:spPr>
        <a:xfrm>
          <a:off x="1568587" y="2751566"/>
          <a:ext cx="1209585" cy="12095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/>
            <a:t>IRA, ANSIEDAD</a:t>
          </a:r>
        </a:p>
      </dsp:txBody>
      <dsp:txXfrm>
        <a:off x="1745727" y="2928706"/>
        <a:ext cx="855305" cy="8553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CE1F3E-2050-4167-AE0A-480C63A6424A}" type="datetimeFigureOut">
              <a:rPr lang="es-ES" smtClean="0"/>
              <a:t>13/05/2019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1AD41-0147-4F20-A696-2C9A8A774FE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3323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1AD41-0147-4F20-A696-2C9A8A774FEC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0601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39CC7-EBA1-42FC-B80E-C54B6D295625}" type="datetimeFigureOut">
              <a:rPr lang="es-ES" smtClean="0"/>
              <a:t>13/05/2019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F519-E2F9-427E-8D6F-ACBF652870E5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39CC7-EBA1-42FC-B80E-C54B6D295625}" type="datetimeFigureOut">
              <a:rPr lang="es-ES" smtClean="0"/>
              <a:t>13/05/2019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F519-E2F9-427E-8D6F-ACBF652870E5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39CC7-EBA1-42FC-B80E-C54B6D295625}" type="datetimeFigureOut">
              <a:rPr lang="es-ES" smtClean="0"/>
              <a:t>13/05/2019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F519-E2F9-427E-8D6F-ACBF652870E5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39CC7-EBA1-42FC-B80E-C54B6D295625}" type="datetimeFigureOut">
              <a:rPr lang="es-ES" smtClean="0"/>
              <a:t>13/05/2019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F519-E2F9-427E-8D6F-ACBF652870E5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39CC7-EBA1-42FC-B80E-C54B6D295625}" type="datetimeFigureOut">
              <a:rPr lang="es-ES" smtClean="0"/>
              <a:t>13/05/2019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F519-E2F9-427E-8D6F-ACBF652870E5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39CC7-EBA1-42FC-B80E-C54B6D295625}" type="datetimeFigureOut">
              <a:rPr lang="es-ES" smtClean="0"/>
              <a:t>13/05/2019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F519-E2F9-427E-8D6F-ACBF652870E5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39CC7-EBA1-42FC-B80E-C54B6D295625}" type="datetimeFigureOut">
              <a:rPr lang="es-ES" smtClean="0"/>
              <a:t>13/05/2019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F519-E2F9-427E-8D6F-ACBF652870E5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39CC7-EBA1-42FC-B80E-C54B6D295625}" type="datetimeFigureOut">
              <a:rPr lang="es-ES" smtClean="0"/>
              <a:t>13/05/2019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4EDF519-E2F9-427E-8D6F-ACBF652870E5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39CC7-EBA1-42FC-B80E-C54B6D295625}" type="datetimeFigureOut">
              <a:rPr lang="es-ES" smtClean="0"/>
              <a:t>13/05/2019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F519-E2F9-427E-8D6F-ACBF652870E5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39CC7-EBA1-42FC-B80E-C54B6D295625}" type="datetimeFigureOut">
              <a:rPr lang="es-ES" smtClean="0"/>
              <a:t>13/05/2019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F519-E2F9-427E-8D6F-ACBF652870E5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39CC7-EBA1-42FC-B80E-C54B6D295625}" type="datetimeFigureOut">
              <a:rPr lang="es-ES" smtClean="0"/>
              <a:t>13/05/2019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F519-E2F9-427E-8D6F-ACBF652870E5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BF39CC7-EBA1-42FC-B80E-C54B6D295625}" type="datetimeFigureOut">
              <a:rPr lang="es-ES" smtClean="0"/>
              <a:t>13/05/2019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D4EDF519-E2F9-427E-8D6F-ACBF652870E5}" type="slidenum">
              <a:rPr lang="es-ES" smtClean="0"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es.pons.com/traducci&#243;n/espa&#241;ol-ingl&#233;s/Dolor" TargetMode="External"/><Relationship Id="rId3" Type="http://schemas.openxmlformats.org/officeDocument/2006/relationships/hyperlink" Target="https://es.pons.com/traducci&#243;n/espa&#241;ol-ingl&#233;s/Internacional" TargetMode="External"/><Relationship Id="rId7" Type="http://schemas.openxmlformats.org/officeDocument/2006/relationships/hyperlink" Target="https://es.pons.com/traducci&#243;n/espa&#241;ol-ingl&#233;s/del" TargetMode="External"/><Relationship Id="rId2" Type="http://schemas.openxmlformats.org/officeDocument/2006/relationships/hyperlink" Target="https://es.pons.com/traducci&#243;n/espa&#241;ol-ingl&#233;s/Asociaci&#243;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s.pons.com/traducci&#243;n/espa&#241;ol-ingl&#233;s/Estudio" TargetMode="External"/><Relationship Id="rId5" Type="http://schemas.openxmlformats.org/officeDocument/2006/relationships/hyperlink" Target="https://es.pons.com/traducci&#243;n/espa&#241;ol-ingl&#233;s/el" TargetMode="External"/><Relationship Id="rId4" Type="http://schemas.openxmlformats.org/officeDocument/2006/relationships/hyperlink" Target="https://es.pons.com/traducci&#243;n/espa&#241;ol-ingl&#233;s/para" TargetMode="External"/><Relationship Id="rId9" Type="http://schemas.openxmlformats.org/officeDocument/2006/relationships/hyperlink" Target="https://es.pons.com/traducci&#243;n/espa&#241;ol-ingl&#233;s/IASP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44825"/>
            <a:ext cx="7772400" cy="1755626"/>
          </a:xfrm>
        </p:spPr>
        <p:txBody>
          <a:bodyPr>
            <a:normAutofit fontScale="90000"/>
          </a:bodyPr>
          <a:lstStyle/>
          <a:p>
            <a:pPr algn="l"/>
            <a:r>
              <a:rPr lang="es-ES" sz="7300" dirty="0" smtClean="0"/>
              <a:t>ABORDAJE PSICOLÓGICO DE LA FIBROMIALGÍA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3600" dirty="0" smtClean="0"/>
              <a:t>Y SINDROME DE FATIGA CRONICA</a:t>
            </a:r>
            <a:endParaRPr lang="es-ES" sz="3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347864" y="3861048"/>
            <a:ext cx="5114778" cy="1152128"/>
          </a:xfrm>
        </p:spPr>
        <p:txBody>
          <a:bodyPr/>
          <a:lstStyle/>
          <a:p>
            <a:r>
              <a:rPr lang="es-ES" dirty="0" smtClean="0"/>
              <a:t>TERAPIA COGNITIVA CONDUCTUAL.</a:t>
            </a:r>
          </a:p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697616"/>
            <a:ext cx="4848225" cy="1688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88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¿Qué ES LA FIBROMIALGIA?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912548"/>
          </a:xfrm>
          <a:ln w="38100"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LA FIBROMIALGIA ES UN 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TRASTORNO REUMATOLOGICO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 DOLOR MUSCULO-ESQUELÉTICO CRÓNICO Y GENERALIZADO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. ESTE DOLOR POR LO GENERAL SE ACOMPAÑA DE FATIGA, TRASTORNOS COGNITIVOS, SÍNTOMAS PSIQUIÁTRICOS, ASÍ COMO TAMBIÉN MÚLTIPLES SÍNTOMAS SOMÁTICOS.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ES" sz="2000" dirty="0">
              <a:latin typeface="Lucida Handwriting" panose="03010101010101010101" pitchFamily="66" charset="0"/>
            </a:endParaRPr>
          </a:p>
        </p:txBody>
      </p:sp>
      <p:pic>
        <p:nvPicPr>
          <p:cNvPr id="14339" name="Picture 3" descr="C:\Users\Jose Manuel\AppData\Local\Microsoft\Windows\INetCache\IE\1KWUH0WM\puntos-de-fibromialgia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077072"/>
            <a:ext cx="3240360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45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2960" y="188640"/>
            <a:ext cx="7520940" cy="725760"/>
          </a:xfrm>
        </p:spPr>
        <p:txBody>
          <a:bodyPr/>
          <a:lstStyle/>
          <a:p>
            <a:pPr algn="ctr"/>
            <a:r>
              <a:rPr lang="es-ES" dirty="0" smtClean="0"/>
              <a:t>¿OTROS  POSIBLES SINTOMAS?</a:t>
            </a:r>
            <a:endParaRPr lang="es-ES" dirty="0"/>
          </a:p>
        </p:txBody>
      </p:sp>
      <p:pic>
        <p:nvPicPr>
          <p:cNvPr id="3074" name="Picture 2" descr="C:\Users\Jose Manuel\AppData\Local\Microsoft\Windows\INetCache\IE\E176EDQT\300px-Sintomas_de_la_fibromialgia-es.svg[1]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8352928" cy="5688632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21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¿Cuál es su etiología?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2960" y="836713"/>
            <a:ext cx="7520940" cy="3312368"/>
          </a:xfrm>
          <a:ln w="38100">
            <a:solidFill>
              <a:srgbClr val="FFFF00"/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 SE SABE 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CUÁL ES LA  CAUSA ESPECIFICA DE LA ENFERMEDAD,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DESCRITA POR LA OMS EN 1992,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HABIENDOSE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ESTUDIADO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UNA GRAN VARIEDAD DE CAUSAS POSIBLES,  TALES COMO HORMONALES, INFECCIONES VIRICAS O AMBIENTALES..</a:t>
            </a:r>
          </a:p>
          <a:p>
            <a:pPr>
              <a:lnSpc>
                <a:spcPct val="150000"/>
              </a:lnSpc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ESTA CLARO ES QUE EL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ESTRÉS ES FUNDAMENTAL </a:t>
            </a:r>
            <a:r>
              <a:rPr lang="es-ES" sz="2000" b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000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C:\Users\Jose Manuel\AppData\Local\Microsoft\Windows\INetCache\IE\1KWUH0WM\estres-y-dolor-cronico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933056"/>
            <a:ext cx="6120680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0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¿real o inventada?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ln w="57150">
            <a:solidFill>
              <a:srgbClr val="FFFF00"/>
            </a:solidFill>
          </a:ln>
        </p:spPr>
        <p:txBody>
          <a:bodyPr>
            <a:normAutofit/>
          </a:bodyPr>
          <a:lstStyle/>
          <a:p>
            <a:r>
              <a:rPr lang="es-ES" sz="2800" b="0" dirty="0">
                <a:latin typeface="Arial" panose="020B0604020202020204" pitchFamily="34" charset="0"/>
                <a:cs typeface="Arial" panose="020B0604020202020204" pitchFamily="34" charset="0"/>
              </a:rPr>
              <a:t>ES UNA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ENFERMEDAD REAL</a:t>
            </a:r>
            <a:r>
              <a:rPr lang="es-ES" sz="2800" b="0" dirty="0">
                <a:latin typeface="Arial" panose="020B0604020202020204" pitchFamily="34" charset="0"/>
                <a:cs typeface="Arial" panose="020B0604020202020204" pitchFamily="34" charset="0"/>
              </a:rPr>
              <a:t>, BASTANTE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FRECUENTE</a:t>
            </a:r>
            <a:r>
              <a:rPr lang="es-ES" sz="2800" b="0" dirty="0">
                <a:latin typeface="Arial" panose="020B0604020202020204" pitchFamily="34" charset="0"/>
                <a:cs typeface="Arial" panose="020B0604020202020204" pitchFamily="34" charset="0"/>
              </a:rPr>
              <a:t> QUE CONSTITUYE UN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PROBLEMA DE SALUD </a:t>
            </a:r>
            <a:r>
              <a:rPr lang="es-ES" sz="2800" b="0" dirty="0">
                <a:latin typeface="Arial" panose="020B0604020202020204" pitchFamily="34" charset="0"/>
                <a:cs typeface="Arial" panose="020B0604020202020204" pitchFamily="34" charset="0"/>
              </a:rPr>
              <a:t>Y EN </a:t>
            </a:r>
            <a:r>
              <a:rPr lang="es-ES" sz="2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0" dirty="0">
                <a:latin typeface="Arial" panose="020B0604020202020204" pitchFamily="34" charset="0"/>
                <a:cs typeface="Arial" panose="020B0604020202020204" pitchFamily="34" charset="0"/>
              </a:rPr>
              <a:t>OCASIONES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DISCAPACITANTES.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C:\Users\Jose Manuel\AppData\Local\Microsoft\Windows\INetCache\IE\TB8W35GN\insurance-1991276_960_72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356992"/>
            <a:ext cx="5976664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4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686976"/>
          </a:xfrm>
        </p:spPr>
        <p:txBody>
          <a:bodyPr/>
          <a:lstStyle/>
          <a:p>
            <a:pPr algn="ctr"/>
            <a:r>
              <a:rPr lang="es-ES" u="sng" dirty="0" smtClean="0"/>
              <a:t>¿Que FACTORES PUEDEN INFLUIR EN LOS SINTOMAS?</a:t>
            </a:r>
            <a:br>
              <a:rPr lang="es-ES" u="sng" dirty="0" smtClean="0"/>
            </a:br>
            <a:endParaRPr lang="es-ES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1052736"/>
            <a:ext cx="7520940" cy="3579849"/>
          </a:xfrm>
          <a:ln>
            <a:solidFill>
              <a:srgbClr val="FFFF00"/>
            </a:solidFill>
          </a:ln>
        </p:spPr>
        <p:txBody>
          <a:bodyPr>
            <a:noAutofit/>
          </a:bodyPr>
          <a:lstStyle/>
          <a:p>
            <a:r>
              <a:rPr lang="es-ES" sz="2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-ESFUERZOS MAYORES DE LOS HABITUALES.</a:t>
            </a:r>
          </a:p>
          <a:p>
            <a:r>
              <a:rPr lang="es-ES" sz="2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-CAMBIOS BRUSCOS DE TEMPERATURA.</a:t>
            </a:r>
          </a:p>
          <a:p>
            <a:r>
              <a:rPr lang="es-ES" sz="2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ES" sz="2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HUMEDAD</a:t>
            </a:r>
            <a:r>
              <a:rPr lang="es-ES" sz="2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sz="2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-ANSIEDAD.</a:t>
            </a:r>
          </a:p>
          <a:p>
            <a:r>
              <a:rPr lang="es-ES" sz="2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-DEPRESIÓN.</a:t>
            </a:r>
          </a:p>
          <a:p>
            <a:r>
              <a:rPr lang="es-ES" sz="2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-ESTRÉS PSIQUICO.</a:t>
            </a:r>
          </a:p>
          <a:p>
            <a:r>
              <a:rPr lang="es-ES" sz="2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-INCOMPRENSIÓN.</a:t>
            </a:r>
          </a:p>
          <a:p>
            <a:r>
              <a:rPr lang="es-ES" sz="2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-CAMBIOS HORMONALES O MENOPAUSIA</a:t>
            </a:r>
            <a:r>
              <a:rPr lang="es-ES" sz="2400" dirty="0" smtClean="0">
                <a:latin typeface="Lucida Handwriting" panose="03010101010101010101" pitchFamily="66" charset="0"/>
              </a:rPr>
              <a:t>.</a:t>
            </a:r>
            <a:endParaRPr lang="es-ES" sz="2400" dirty="0">
              <a:latin typeface="Lucida Handwriting" panose="03010101010101010101" pitchFamily="66" charset="0"/>
            </a:endParaRPr>
          </a:p>
        </p:txBody>
      </p:sp>
      <p:pic>
        <p:nvPicPr>
          <p:cNvPr id="4100" name="Picture 4" descr="C:\Users\Jose Manuel\AppData\Local\Microsoft\Windows\INetCache\IE\E176EDQT\2018-07-30-09-23-00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060848"/>
            <a:ext cx="439248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76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3927336"/>
          </a:xfrm>
        </p:spPr>
        <p:txBody>
          <a:bodyPr/>
          <a:lstStyle/>
          <a:p>
            <a:pPr algn="ctr"/>
            <a:r>
              <a:rPr lang="es-ES" sz="4800" b="1" dirty="0" smtClean="0">
                <a:latin typeface="Lucida Handwriting" panose="03010101010101010101" pitchFamily="66" charset="0"/>
              </a:rPr>
              <a:t>Áreas de intervención en la fibromialgia desde la psicología</a:t>
            </a:r>
            <a:r>
              <a:rPr lang="es-ES" sz="4800" dirty="0" smtClean="0"/>
              <a:t>.</a:t>
            </a:r>
            <a:endParaRPr lang="es-ES" sz="4800" dirty="0"/>
          </a:p>
        </p:txBody>
      </p:sp>
      <p:pic>
        <p:nvPicPr>
          <p:cNvPr id="1027" name="Picture 3" descr="C:\Users\Jose Manuel\AppData\Local\Microsoft\Windows\INetCache\IE\TB8W35GN\psicologia-clinica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437112"/>
            <a:ext cx="5976664" cy="203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07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ln w="57150">
            <a:solidFill>
              <a:srgbClr val="FFFF00"/>
            </a:solidFill>
          </a:ln>
        </p:spPr>
        <p:txBody>
          <a:bodyPr>
            <a:normAutofit/>
          </a:bodyPr>
          <a:lstStyle/>
          <a:p>
            <a:r>
              <a:rPr lang="es-MX" sz="2400" dirty="0" smtClean="0">
                <a:latin typeface="Lucida Handwriting" panose="03010101010101010101" pitchFamily="66" charset="0"/>
              </a:rPr>
              <a:t> </a:t>
            </a:r>
            <a:r>
              <a:rPr lang="es-MX" sz="2400" dirty="0" smtClean="0">
                <a:latin typeface="Lucida Handwriting" panose="03010101010101010101" pitchFamily="66" charset="0"/>
              </a:rPr>
              <a:t> </a:t>
            </a:r>
            <a:r>
              <a:rPr lang="es-MX" sz="2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ES UNO </a:t>
            </a:r>
            <a:r>
              <a:rPr lang="es-MX" sz="2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DE LOS ASPECTOS MÁS ESTUDIADOS DESDE LA PSICOLOGÍA DE LA SALUD </a:t>
            </a:r>
            <a:r>
              <a:rPr lang="es-MX" sz="2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PRÁCTICAMENTE EN LA MAYORÍA DE LOS TRATAMIENTOS PSICOLÓGICOS PARA LA FM SE INCLUYE ALGUNA TÉCNICA PARA EL 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 DEL DOLOR.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 descr="C:\Users\Jose Manuel\AppData\Local\Microsoft\Windows\INetCache\IE\1KWUH0WM\dolor-de-cabeza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645024"/>
            <a:ext cx="4896544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43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DESCRIPCIÓN DEL DOLOR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ln w="38100">
            <a:solidFill>
              <a:srgbClr val="FFFF00"/>
            </a:solidFill>
          </a:ln>
        </p:spPr>
        <p:txBody>
          <a:bodyPr/>
          <a:lstStyle/>
          <a:p>
            <a:r>
              <a:rPr lang="es-ES" dirty="0" smtClean="0"/>
              <a:t>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Asociación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Internacional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para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el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Estudio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del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Dolor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IASP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“EL DOLOR ES UNA EXPERIENCIA SENSORIAL Y EMOCIONAL DESAGRADABLE, ASOCIADA CON DAÑO TISULAR, REAL O POTENCIAL, O DESCRITA EN TÉRMINOS DE DICHO DAÑO”.</a:t>
            </a:r>
          </a:p>
          <a:p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SE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DESVINCULA LA EXPERIENCIA DEL DOLOR CRÓNICO DE LA EXISTENCIA DE DAÑO TISULAR. </a:t>
            </a:r>
          </a:p>
          <a:p>
            <a:endParaRPr lang="es-ES" b="0" dirty="0"/>
          </a:p>
        </p:txBody>
      </p:sp>
    </p:spTree>
    <p:extLst>
      <p:ext uri="{BB962C8B-B14F-4D97-AF65-F5344CB8AC3E}">
        <p14:creationId xmlns:p14="http://schemas.microsoft.com/office/powerpoint/2010/main" val="303157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Estrés y sintomatología </a:t>
            </a:r>
            <a:r>
              <a:rPr lang="es-ES" b="1" dirty="0" smtClean="0"/>
              <a:t>asociada.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4632628"/>
          </a:xfrm>
          <a:ln w="38100">
            <a:solidFill>
              <a:srgbClr val="FFFF00"/>
            </a:solidFill>
          </a:ln>
        </p:spPr>
        <p:txBody>
          <a:bodyPr>
            <a:noAutofit/>
          </a:bodyPr>
          <a:lstStyle/>
          <a:p>
            <a:pPr lvl="0" algn="just">
              <a:lnSpc>
                <a:spcPct val="170000"/>
              </a:lnSpc>
            </a:pP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EL COMIENZO  PUEDE COINCIDIR CON LA PRESENCIA DE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EVENTOS VITALES  ESTRESANTES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,ADEMÁS, SUELE ASOCIARSE A SÍNTOMAS QUE A SU VEZ ESTÁN ASOCIADOS AL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ESTRÉS (cefaleas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tensionales, colon </a:t>
            </a:r>
            <a:r>
              <a:rPr lang="es-ES" sz="2000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irritable,etc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.)Y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QUE PUEDEN AGRAVARSE O DESENCADENARSE POR ÉL.</a:t>
            </a:r>
          </a:p>
          <a:p>
            <a:pPr lvl="0" algn="just">
              <a:lnSpc>
                <a:spcPct val="170000"/>
              </a:lnSpc>
            </a:pP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dirty="0"/>
          </a:p>
        </p:txBody>
      </p:sp>
      <p:pic>
        <p:nvPicPr>
          <p:cNvPr id="8194" name="Picture 2" descr="C:\Users\Jose Manuel\AppData\Local\Microsoft\Windows\INetCache\IE\67KTD5QO\estres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149080"/>
            <a:ext cx="3419475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251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/>
              <a:t>ABANDONO  </a:t>
            </a:r>
            <a:r>
              <a:rPr lang="es-ES" b="1" dirty="0" smtClean="0"/>
              <a:t>de actividades</a:t>
            </a:r>
            <a:r>
              <a:rPr lang="es-ES" b="1" dirty="0" smtClean="0"/>
              <a:t>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052736"/>
            <a:ext cx="7520940" cy="4104456"/>
          </a:xfrm>
          <a:ln w="38100"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2000" dirty="0" smtClean="0">
                <a:latin typeface="Lucida Handwriting" panose="03010101010101010101" pitchFamily="66" charset="0"/>
              </a:rPr>
              <a:t> </a:t>
            </a:r>
            <a:r>
              <a:rPr lang="es-ES" sz="20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LA  ACTIVIDAD HA DE CONSERVAR RELEVANCIA Y CARÁCTER PRÁCTICO, DE FORMA QUE LOS AJUSTES DEBEN HACERSE PARA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MOTIVAR A LA PERSONA A CONTINUAR PARTICIPANDO, MANTENIENDO LA MEJORÍA Y ADAPTANDO LA TAREA AL DETERIORO .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 descr="C:\Users\Jose Manuel\AppData\Local\Microsoft\Windows\INetCache\IE\67KTD5QO\1394546738_freetime-activities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717032"/>
            <a:ext cx="5616624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37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/>
              <a:t>Ansiedad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4920660"/>
          </a:xfrm>
          <a:ln w="38100">
            <a:solidFill>
              <a:srgbClr val="FFFF00"/>
            </a:solidFill>
          </a:ln>
        </p:spPr>
        <p:txBody>
          <a:bodyPr>
            <a:noAutofit/>
          </a:bodyPr>
          <a:lstStyle/>
          <a:p>
            <a:pPr algn="ctr"/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CONTRIBUYE AL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MANTENIMIENTO Y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 INTENSIFICACIÓN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CALIFICÁNDOLO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COMO MÁS INSOPORTABLE. </a:t>
            </a:r>
            <a:endParaRPr lang="es-E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LOS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CÍRCULOS VICIOSOS ANSIEDAD-DOLOR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, DÓNDE LA ANSIEDAD INCREMENTA LA PERCEPCIÓN DOLOROSA, AL TIEMPO QUE LA PERCEPCIÓN CONTRIBUYE AL INCREMENTO DE LA ANSIEDAD, FACILITANDO EL CÍRCULO.</a:t>
            </a:r>
          </a:p>
          <a:p>
            <a:r>
              <a:rPr lang="es-ES" sz="2000" dirty="0" smtClean="0">
                <a:latin typeface="Lucida Handwriting" panose="03010101010101010101" pitchFamily="66" charset="0"/>
              </a:rPr>
              <a:t>   </a:t>
            </a:r>
            <a:endParaRPr lang="es-ES" sz="2000" dirty="0">
              <a:latin typeface="Lucida Handwriting" panose="03010101010101010101" pitchFamily="66" charset="0"/>
            </a:endParaRPr>
          </a:p>
        </p:txBody>
      </p:sp>
      <p:pic>
        <p:nvPicPr>
          <p:cNvPr id="9218" name="Picture 2" descr="C:\Users\Jose Manuel\AppData\Local\Microsoft\Windows\INetCache\IE\TB8W35GN\estrés-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077072"/>
            <a:ext cx="424847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55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DEPRESIÓN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ln w="38100">
            <a:solidFill>
              <a:srgbClr val="FFFF00"/>
            </a:solidFill>
          </a:ln>
        </p:spPr>
        <p:txBody>
          <a:bodyPr/>
          <a:lstStyle/>
          <a:p>
            <a:r>
              <a:rPr lang="es-ES" sz="2000" b="0" dirty="0">
                <a:latin typeface="Arial" panose="020B0604020202020204" pitchFamily="34" charset="0"/>
                <a:cs typeface="Arial" panose="020B0604020202020204" pitchFamily="34" charset="0"/>
              </a:rPr>
              <a:t>LA ASOCIACIÓN ENTRE DEPRESIÓN Y DOLOR  COMPARTEN MUCHAS CARACTERÍSTICAS COMUNES Y EXISTE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EVIDENCIA </a:t>
            </a:r>
            <a:r>
              <a:rPr lang="es-ES" sz="2000" b="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UNA MAYOR TASA DE CUADROS DEPRESIVOS EN PACIENTES CON DOLOR CRÓNICO </a:t>
            </a:r>
            <a:r>
              <a:rPr lang="es-ES" sz="2000" b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267" name="Picture 3" descr="C:\Users\Jose Manuel\AppData\Local\Microsoft\Windows\INetCache\IE\67KTD5QO\subrupos-en-fibromialgia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50" y="2924944"/>
            <a:ext cx="5219700" cy="3356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77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funciones cognitivas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980728"/>
            <a:ext cx="7520940" cy="3984556"/>
          </a:xfrm>
          <a:ln w="38100">
            <a:solidFill>
              <a:srgbClr val="FFFF00"/>
            </a:solidFill>
          </a:ln>
        </p:spPr>
        <p:txBody>
          <a:bodyPr>
            <a:normAutofit/>
          </a:bodyPr>
          <a:lstStyle/>
          <a:p>
            <a:r>
              <a:rPr lang="es-ES" dirty="0"/>
              <a:t> </a:t>
            </a:r>
            <a:r>
              <a:rPr lang="es-ES" dirty="0" smtClean="0"/>
              <a:t>     </a:t>
            </a:r>
            <a:r>
              <a:rPr lang="es-ES" dirty="0"/>
              <a:t> 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SE HA COMPROBADO LA AFECTACIÓN DE DIVERSOS ASPECTOS DEL PROCESAMIENTO DE LA INFORMACIÓN, COMO SON </a:t>
            </a:r>
            <a:r>
              <a:rPr lang="es-ES" sz="2000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LA MEMORIA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Y LA </a:t>
            </a:r>
            <a:r>
              <a:rPr lang="es-ES" sz="2000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ATENCIÓN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EN EL DOLOR CRÓNICO,  DEBIDO, ENTRE OTRAS CAUSAS, A QUE EL PACIENTE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FOCALIZA SU ATENCIÓN EN SU PROCESO DOLOROSO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, PROVOCANDO ASÍ UNA NOTABLE DISMINUCIÓN ATENCIONAL HACIA EL RESTO DE SUS PROCESOS COGNITIVOS. </a:t>
            </a:r>
          </a:p>
        </p:txBody>
      </p:sp>
      <p:pic>
        <p:nvPicPr>
          <p:cNvPr id="12290" name="Picture 2" descr="C:\Users\Jose Manuel\AppData\Local\Microsoft\Windows\INetCache\IE\TB8W35GN\1505670963_432173_1505671033_noticia_normal_recorte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060" y="4221088"/>
            <a:ext cx="4104456" cy="225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08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Adaptación social y ocupacional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052736"/>
            <a:ext cx="7520940" cy="3579849"/>
          </a:xfrm>
          <a:ln w="38100">
            <a:solidFill>
              <a:srgbClr val="FFFF00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s-E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s-ES"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EN VARIOS ESTUDIOS SE HA OBSERVADO QUE LA </a:t>
            </a:r>
            <a:r>
              <a:rPr lang="es-E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CALIDAD DE VIDA ES SIGNIFICATIVAMENTE PEOR </a:t>
            </a:r>
            <a:r>
              <a:rPr lang="es-ES"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QUE LA DE OTROS PACIENTES CON ENFERMEDADES GRAVES E INCAPACITANTES, COMO SON LA ARTRITIS REUMATOIDE O LA ARTROSIS DEGENERATIVA  ADEMÁS, LOS ALTOS NIVELES DE ANSIEDAD Y DEPRESIÓN, PROPIOS DE CONDICIONES DE DOLOR CRÓNICO, DESENCADENAN UNA GRAVE DISFUNCIÓN SOCIAL Y OCUPACIONAL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Jose Manuel\AppData\Local\Microsoft\Windows\INetCache\IE\TB8W35GN\fatiga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797152"/>
            <a:ext cx="4032447" cy="202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64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Afectividad y sexualidad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ln w="38100">
            <a:solidFill>
              <a:srgbClr val="FFFF00"/>
            </a:solidFill>
          </a:ln>
        </p:spPr>
        <p:txBody>
          <a:bodyPr>
            <a:normAutofit/>
          </a:bodyPr>
          <a:lstStyle/>
          <a:p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COMO CONSECUENCIA DE SU SINTOMATOLOGÍA (DOLOR) Y DE LAS CONSECUENCIAS EMOCIONALES ASOCIADAS, LAS PERSONAS CON FIBROMIALGIA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EXPERIMENTAN UNA AFECTACIÓN EN SU AFECTIVIDAD Y EN SU SEXUALIDAD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. A VECES SE PRODUCE UN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RECHAZO HACIA TODA EXPERIENCIA SEXUAL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, LO QUE A SU VEZ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PRODUCE PROBLEMAS INTERPERSONALES Y REACCIONES EMOCIONALES NEGATIVAS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QUE CONTRIBUYEN AL EMPEORAMIENTO DEL CUADRO. </a:t>
            </a:r>
          </a:p>
          <a:p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Jose Manuel\AppData\Local\Microsoft\Windows\INetCache\IE\1KWUH0WM\climaterio-sexualidad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809" y="4509120"/>
            <a:ext cx="4176464" cy="2228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49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Educación familiar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052736"/>
            <a:ext cx="7520940" cy="3579849"/>
          </a:xfrm>
          <a:ln w="38100"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 lvl="0"/>
            <a:r>
              <a:rPr lang="es-ES" dirty="0" smtClean="0"/>
              <a:t>.</a:t>
            </a:r>
            <a:r>
              <a:rPr lang="es-ES" sz="20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LAS PERSONAS CON FM NECESITAN UN APOYO ADICIONAL EN EL ENTORNO FAMILIAR. ESTE APOYO PASA NECESARIAMENTE POR UNA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EDUCACIÓN FAMILIAR ADECUADA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. EN NUMEROSAS OCASIONES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SE SIENTEN INCOMPRENDIDAS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ANTE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UN DIAGNÓSTICO QUE "NO ENCUENTRA UNA CAUSA", SINTIÉNDOSE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CULPABLE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S POR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"SENTIRSE ENFERMAS" SIN RAZÓN APARENTE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. SE HACE NECESARIO UN COMPROMISO, UN ENTENDIMIENTO Y UNA COLABORACIÓN FAMILIAR.</a:t>
            </a:r>
          </a:p>
          <a:p>
            <a:endParaRPr lang="es-ES" dirty="0"/>
          </a:p>
        </p:txBody>
      </p:sp>
      <p:pic>
        <p:nvPicPr>
          <p:cNvPr id="2050" name="Picture 2" descr="C:\Users\Jose Manuel\AppData\Local\Microsoft\Windows\INetCache\IE\TB8W35GN\roles-familiares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581128"/>
            <a:ext cx="4608512" cy="22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08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Adhesión terapéutica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ln w="38100">
            <a:solidFill>
              <a:srgbClr val="FFFF00"/>
            </a:solidFill>
          </a:ln>
        </p:spPr>
        <p:txBody>
          <a:bodyPr/>
          <a:lstStyle/>
          <a:p>
            <a:pPr lvl="0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    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EN  OCASIONES ESTAS PACIENTES LLEVAN UN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TRATAMIENTO MULTIFACÉTICO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(NO NECESARIAMENTE MULTIDISCIPLINAR) QUE COMBINA DIVERSOS TRATAMIENTOS FARMACOLÓGICOS.</a:t>
            </a:r>
          </a:p>
          <a:p>
            <a:pPr lvl="0"/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ES DE SOBRA CONOCIDO EL PAPEL DE LA PSICOLOGÍA EN LA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PROMOCIÓN DE LA ADHESIÓN TERAPÉUTICA.</a:t>
            </a:r>
            <a:endParaRPr lang="es-ES" dirty="0"/>
          </a:p>
        </p:txBody>
      </p:sp>
      <p:pic>
        <p:nvPicPr>
          <p:cNvPr id="3074" name="Picture 2" descr="C:\Users\Jose Manuel\AppData\Local\Microsoft\Windows\INetCache\IE\TB8W35GN\forges_adherencia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284984"/>
            <a:ext cx="5616624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03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404664"/>
            <a:ext cx="7520940" cy="548640"/>
          </a:xfrm>
        </p:spPr>
        <p:txBody>
          <a:bodyPr/>
          <a:lstStyle/>
          <a:p>
            <a:pPr algn="ctr"/>
            <a:r>
              <a:rPr lang="es-ES" b="1" dirty="0"/>
              <a:t>Formación en salud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ln w="38100">
            <a:solidFill>
              <a:srgbClr val="FFFF00"/>
            </a:solidFill>
          </a:ln>
        </p:spPr>
        <p:txBody>
          <a:bodyPr>
            <a:normAutofit lnSpcReduction="10000"/>
          </a:bodyPr>
          <a:lstStyle/>
          <a:p>
            <a:pPr lvl="0"/>
            <a:r>
              <a:rPr lang="es-ES" sz="20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DENTRO DEL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CONTEXTO SANITARIO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SE ESTÁN LLEVANDO A CABO DIFERENTES ACCIONES DE FORMACIÓN CON EL OBJETIVO DE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ENTENDER ESTA ENFERMEDAD, DESDE MODELOS MULTICAUSALES Y DESDE UN ENFOQUE BIOPSICOSOCIAL,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E INCORPORAR TRATAMIENTOS COHERENTES A SU VEZ CON ESTE ENFOQUE.</a:t>
            </a:r>
          </a:p>
          <a:p>
            <a:pPr lvl="0"/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 EN EL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CONTEXTO LABORAL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, A TRAVÉS DE LA MEDICINA DEL TRABAJO Y DE LOS SERVICIOS DE PREVENCIÓN DE RIESGOS LABORALES, SE DEBE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TENER CONOCIMIENTO DE LAS CARACTERÍSTICAS  Y DE LA LIMITACIÓN OCUPACIONAL QUE CONLLEVA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ES" sz="2000" dirty="0"/>
          </a:p>
        </p:txBody>
      </p:sp>
      <p:pic>
        <p:nvPicPr>
          <p:cNvPr id="4100" name="Picture 4" descr="C:\Users\Jose Manuel\AppData\Local\Microsoft\Windows\INetCache\IE\1KWUH0WM\sanidad-partido-x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653136"/>
            <a:ext cx="4968552" cy="220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1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OTRAS AREAS DE INTERVENCIÓN.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ln w="38100">
            <a:solidFill>
              <a:srgbClr val="FFFF00"/>
            </a:solidFill>
          </a:ln>
        </p:spPr>
        <p:txBody>
          <a:bodyPr/>
          <a:lstStyle/>
          <a:p>
            <a:r>
              <a:rPr lang="es-ES" dirty="0" smtClean="0"/>
              <a:t>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AQUELLAS CENTRADA S EN EL AFRONTAMIENTO DE LA ENFERMEDAD DESDE UN FOCO DIFERENTE, CUYA FINALIDAD SERÁ LA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CONSTRUCCIÓN DE FORTALEZAS, VIRTUDES Y COMPETENCIAS, AUMENTANDO LAS EMOCIONES POSITIVAS E INCREMENTANDO ASÍ LA CALIDAD DE VIDA .</a:t>
            </a:r>
            <a:endParaRPr lang="es-E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C:\Users\Jose Manuel\AppData\Local\Microsoft\Windows\INetCache\IE\TB8W35GN\Fuerza-de-Voluntad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950" y="3068960"/>
            <a:ext cx="4864100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59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1695088"/>
          </a:xfrm>
        </p:spPr>
        <p:txBody>
          <a:bodyPr/>
          <a:lstStyle/>
          <a:p>
            <a:pPr algn="ctr"/>
            <a:r>
              <a:rPr lang="es-ES" dirty="0" smtClean="0"/>
              <a:t>¿Cuál ES EL TIPO DE TRATAMIENTO PSICOLÓGICO MÁS EFECTIVO EN LA FIBROMIALGIA Y SINDROME DE FATIGA CRONICA?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2960" y="2204864"/>
            <a:ext cx="7520940" cy="2475613"/>
          </a:xfrm>
          <a:ln w="57150">
            <a:solidFill>
              <a:srgbClr val="FFFF00"/>
            </a:solidFill>
          </a:ln>
        </p:spPr>
        <p:txBody>
          <a:bodyPr>
            <a:normAutofit/>
          </a:bodyPr>
          <a:lstStyle/>
          <a:p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EL PARADIGMA PSICOLÓGICO QUE HA DEMOSTRADO CIENTÍFICAMENTE SU EFICACIA EN DICHOS SÍNDROMES ES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 TERAPIA COGNITIVO CONDUCTUAL. </a:t>
            </a:r>
          </a:p>
          <a:p>
            <a:endParaRPr lang="es-ES"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C:\Users\Jose Manuel\AppData\Local\Microsoft\Windows\INetCache\IE\E176EDQT\tercogn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149080"/>
            <a:ext cx="5400599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2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POSTULADO  DE LA TERAPIA COGNITIVA CONDUCTUAL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ln w="57150">
            <a:solidFill>
              <a:srgbClr val="FFFF00"/>
            </a:solidFill>
          </a:ln>
        </p:spPr>
        <p:txBody>
          <a:bodyPr/>
          <a:lstStyle/>
          <a:p>
            <a:r>
              <a:rPr lang="es-ES" dirty="0">
                <a:solidFill>
                  <a:srgbClr val="0070C0"/>
                </a:solidFill>
              </a:rPr>
              <a:t> </a:t>
            </a:r>
            <a:r>
              <a:rPr lang="es-ES" dirty="0" smtClean="0">
                <a:solidFill>
                  <a:srgbClr val="0070C0"/>
                </a:solidFill>
              </a:rPr>
              <a:t>   </a:t>
            </a:r>
          </a:p>
          <a:p>
            <a:r>
              <a:rPr lang="es-ES" dirty="0" smtClean="0">
                <a:solidFill>
                  <a:srgbClr val="0070C0"/>
                </a:solidFill>
              </a:rPr>
              <a:t>  </a:t>
            </a:r>
            <a:r>
              <a:rPr lang="es-ES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PERSONA NO SUFRE POR LOS SUCESOS SINO POR LO QUE PIENSA SOBRE ESOS SUCESOS.</a:t>
            </a:r>
          </a:p>
          <a:p>
            <a:r>
              <a:rPr lang="es-ES" b="0" dirty="0" smtClean="0"/>
              <a:t>      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DURANTE EL PROCESO TERAPÉUTICO SE BUSCA QUE LA PERSONA  FLEXIBILICE LA ADSCRIPCIÓN DE SIGNIFICADOS Y ENCUENTRE ELLA MISMA INTERPRETACIONES MÁS FUNCIONALES Y ADAPTATIVAS</a:t>
            </a:r>
            <a:r>
              <a:rPr lang="es-ES" b="0" dirty="0" smtClean="0"/>
              <a:t>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C:\Users\Jose Manuel\AppData\Local\Microsoft\Windows\INetCache\IE\67KTD5QO\terapia_conductual_cognitiva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331" y="3933056"/>
            <a:ext cx="3276600" cy="267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35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¿Qué HACE T.C.C. EN LA FIBROMIALGIA?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ln w="57150"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dirty="0" smtClean="0"/>
              <a:t>     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MUCHOS ESTUDIOS RESPALDAN QUE TIENE UN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EFECTO BENEFICIOSO A LARGO PLAZO SOBRE EL DOLOR, LA DISCAPACIDAD Y LA CALIDAD DE VIDA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DE LOS PACIENTES , YA QUE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REDUCEN SIGNIFICATIVAMENTE LA PERCEPCIÓN DE DOLOR, FACILITAN LA ADOPCIÓN DE ESTILOS DE VIDA MÁS ACTIVOS Y DE MEJOR CALIDAD.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5" name="Picture 3" descr="C:\Users\Jose Manuel\AppData\Local\Microsoft\Windows\INetCache\IE\TB8W35GN\Terpia-Cognitivo-Conductual-en-fibromialgia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086" y="4574205"/>
            <a:ext cx="4248473" cy="2293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93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476672"/>
            <a:ext cx="7520940" cy="3744416"/>
          </a:xfrm>
        </p:spPr>
        <p:txBody>
          <a:bodyPr/>
          <a:lstStyle/>
          <a:p>
            <a:pPr algn="ctr"/>
            <a:r>
              <a:rPr lang="es-ES" sz="4800" dirty="0" smtClean="0">
                <a:latin typeface="Lucida Handwriting" panose="03010101010101010101" pitchFamily="66" charset="0"/>
                <a:cs typeface="Arial" panose="020B0604020202020204" pitchFamily="34" charset="0"/>
              </a:rPr>
              <a:t>ELEMENTOS DEL TRATAMIENTO  DE LA TERAPIA COGNITIVA CONDUCTUAL EN LA FM.</a:t>
            </a:r>
            <a:endParaRPr lang="es-ES" sz="4800" dirty="0">
              <a:latin typeface="Lucida Handwriting" panose="03010101010101010101" pitchFamily="66" charset="0"/>
              <a:cs typeface="Arial" panose="020B0604020202020204" pitchFamily="34" charset="0"/>
            </a:endParaRPr>
          </a:p>
        </p:txBody>
      </p:sp>
      <p:pic>
        <p:nvPicPr>
          <p:cNvPr id="6150" name="Picture 6" descr="C:\Users\Jose Manuel\AppData\Local\Microsoft\Windows\INetCache\IE\1KWUH0WM\image-20160826-17845-qjtpiv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581128"/>
            <a:ext cx="5040560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55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PSICOEDUCACIÓN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4848652"/>
          </a:xfrm>
          <a:ln w="57150">
            <a:solidFill>
              <a:srgbClr val="FFFF00"/>
            </a:solidFill>
          </a:ln>
        </p:spPr>
        <p:txBody>
          <a:bodyPr>
            <a:no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s-ES" sz="2000" b="0" dirty="0">
                <a:latin typeface="Arial" panose="020B0604020202020204" pitchFamily="34" charset="0"/>
                <a:cs typeface="Arial" panose="020B0604020202020204" pitchFamily="34" charset="0"/>
              </a:rPr>
              <a:t>UN ELEMENTO ESENCIAL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ES RECONOCER QUE LA PERSONA NO SE ENCUENTRA INDEFENSA ANTE LA ENFERMEDAD:</a:t>
            </a:r>
            <a:r>
              <a:rPr lang="es-ES" sz="2000" b="0" dirty="0">
                <a:latin typeface="Arial" panose="020B0604020202020204" pitchFamily="34" charset="0"/>
                <a:cs typeface="Arial" panose="020B0604020202020204" pitchFamily="34" charset="0"/>
              </a:rPr>
              <a:t> EXISTEN FORMAS DE REDUCIR SU IMPACTO Y EL SUFRIMIENTO QUE ELLO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CONLLEVA</a:t>
            </a: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INSTRUIR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AL PACIENTE SOBRE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 RELACIÓN ENTRE EL ESTRÉS, LA ANSIEDAD Y EL BAJO ESTADO DE ÁNIMO SOBRE EL DOLOR Y LA FATIGA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 SE TRATA DE QUE EL PROPIO PACIENTE OBSERVE CÓMO LAS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SITUACIONES DE ESTRÉS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, ANGUSTIA O MALESTAR POTENCIAN EL DOLOR Y EL CANSANCIO.</a:t>
            </a:r>
          </a:p>
          <a:p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TAMBIÉN CÓMO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 INACTIVIDAD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Y EL CENTRARSE EN LA ENFERMEDAD POTENCIAN LA PRESENCIA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INTENSIDAD DE LOS SÍNTOMAS.</a:t>
            </a:r>
          </a:p>
          <a:p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C:\Users\Jose Manuel\AppData\Local\Microsoft\Windows\INetCache\IE\1KWUH0WM\fibromialgia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035" y="5157192"/>
            <a:ext cx="33843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88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TECNICAS DE REDUCCIÓN DE ESTRÉS Y ANSIEDAD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ln w="57150"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 algn="ctr"/>
            <a:r>
              <a:rPr lang="es-ES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TECNICAS DE RELAJACIÓN</a:t>
            </a:r>
            <a:r>
              <a:rPr lang="es-ES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ES" sz="20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RELAJACIÓN MUSCULAR PROGRESIVA.</a:t>
            </a: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-ENTRENAMIENTO AUTOGENO.</a:t>
            </a: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-TECNICAS RESPIRATORIAS.</a:t>
            </a: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-TECNICAS EN IMAGINACIÓN.</a:t>
            </a: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-MEDITACIÓN.</a:t>
            </a: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-ESTIRAMIENTOS DE YOGA.</a:t>
            </a:r>
          </a:p>
        </p:txBody>
      </p:sp>
      <p:pic>
        <p:nvPicPr>
          <p:cNvPr id="8194" name="Picture 2" descr="C:\Users\Jose Manuel\AppData\Local\Microsoft\Windows\INetCache\IE\1KWUH0WM\relajacion_jacobson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268218"/>
            <a:ext cx="5040560" cy="258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16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CIRCULO VICIOSO DEL DOLOR-ESTRÉS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4181584"/>
              </p:ext>
            </p:extLst>
          </p:nvPr>
        </p:nvGraphicFramePr>
        <p:xfrm>
          <a:off x="822325" y="1100138"/>
          <a:ext cx="7521575" cy="4561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294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PROGRAMACIÓN DE ACTIVIDADES Y ORGNIZACIÓN DEL TIEMPO.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2960" y="1340768"/>
            <a:ext cx="7520940" cy="3744416"/>
          </a:xfrm>
          <a:ln w="57150">
            <a:solidFill>
              <a:srgbClr val="FFFF00"/>
            </a:solidFill>
          </a:ln>
        </p:spPr>
        <p:txBody>
          <a:bodyPr>
            <a:normAutofit/>
          </a:bodyPr>
          <a:lstStyle/>
          <a:p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INCLUIR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ACTIVIDADES DE REFUERZO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, QUE SON AQUELLAS CUYA REALIZACIÓN PRODUCEN BIENESTAR PSÍQUICO Y FÍSICO.</a:t>
            </a:r>
          </a:p>
          <a:p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POR SU PROPIA NATURALEZA, PARECEN SER INCOMPATIBLES CON EL DOLOR, POR LO QUE SI SE AUMENTAN O INCORPORAN ESTAS, EL DOLOR DISMINUYE O NO SE PERCIBE.</a:t>
            </a:r>
          </a:p>
          <a:p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EN LA DISTRIBUCIÓN DE LA JORNADA DIARIA ES PRECISO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RESERVAR TODOS LOS DÍAS UN ESPACIO DE TIEMPO PARA ESTAS ACTIVIDADES.</a:t>
            </a:r>
          </a:p>
          <a:p>
            <a:endParaRPr lang="es-ES" dirty="0"/>
          </a:p>
        </p:txBody>
      </p:sp>
      <p:pic>
        <p:nvPicPr>
          <p:cNvPr id="4" name="Picture 2" descr="C:\Users\Jose Manuel\AppData\Local\Microsoft\Windows\INetCache\IE\TB8W35GN\ACTIVIDADES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085184"/>
            <a:ext cx="5688632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23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PROGRAMACIÓN DE ACTIVIDADES.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ln w="57150">
            <a:solidFill>
              <a:srgbClr val="FFFF00"/>
            </a:solidFill>
          </a:ln>
        </p:spPr>
        <p:txBody>
          <a:bodyPr>
            <a:normAutofit/>
          </a:bodyPr>
          <a:lstStyle/>
          <a:p>
            <a:r>
              <a:rPr lang="es-ES" sz="2000" dirty="0" smtClean="0"/>
              <a:t>    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LAS ACTIVIDADES SE ABORDAN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 FORMA PROGRESIVA, SIN PRISAS Y MIDIENDO LAS FUERZAS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. SE TRATA DE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SENTIRSE CAPAZ DE IR HACIENDO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LAS COSAS SEGÚN LA PROPIA FUERZA, PERCIBIENDO LA TAREA COMO UN ESFUERZO CALMADO Y PODEROSO, EXENTO DE ESTRÉS Y ANSIEDAD. </a:t>
            </a:r>
          </a:p>
          <a:p>
            <a:r>
              <a:rPr lang="es-ES" sz="20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ES UN ENTRENAMIENTO PROGRESIVO QUE PERMITIRÁ RECUPERAR GRAN PARTE DE LA ACTIVIDAD DE LA PERSONA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9" name="Picture 3" descr="C:\Users\Jose Manuel\AppData\Local\Microsoft\Windows\INetCache\IE\E176EDQT\ejercicio-fisico-para-fibromialgia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61" y="4027805"/>
            <a:ext cx="7942857" cy="249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68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 ejercicio físico.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ln w="57150">
            <a:solidFill>
              <a:srgbClr val="FFFF00"/>
            </a:solidFill>
          </a:ln>
        </p:spPr>
        <p:txBody>
          <a:bodyPr>
            <a:normAutofit fontScale="92500" lnSpcReduction="20000"/>
          </a:bodyPr>
          <a:lstStyle/>
          <a:p>
            <a:pPr algn="ctr"/>
            <a:r>
              <a:rPr lang="es-ES" sz="2000" b="0" dirty="0">
                <a:latin typeface="Arial" panose="020B0604020202020204" pitchFamily="34" charset="0"/>
                <a:cs typeface="Arial" panose="020B0604020202020204" pitchFamily="34" charset="0"/>
              </a:rPr>
              <a:t>ALGUNOS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MOTIVOS POR LOS QUE ES FUNDAMENTAL REALIZAR EJERCICIO FÍSICO</a:t>
            </a:r>
            <a:r>
              <a:rPr lang="es-ES" sz="2000" b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/>
            <a:r>
              <a:rPr lang="es-ES" sz="2000" b="0" dirty="0">
                <a:latin typeface="Arial" panose="020B0604020202020204" pitchFamily="34" charset="0"/>
                <a:cs typeface="Arial" panose="020B0604020202020204" pitchFamily="34" charset="0"/>
              </a:rPr>
              <a:t>-LA FALTA DE EJERCICIO FÍSICO AFECTA  AL  ESTADO ANÍMICO.</a:t>
            </a:r>
          </a:p>
          <a:p>
            <a:pPr marL="0" indent="0"/>
            <a:r>
              <a:rPr lang="es-ES" sz="2000" b="0" dirty="0">
                <a:latin typeface="Arial" panose="020B0604020202020204" pitchFamily="34" charset="0"/>
                <a:cs typeface="Arial" panose="020B0604020202020204" pitchFamily="34" charset="0"/>
              </a:rPr>
              <a:t>-LA MERMA DE ACTIVIDAD PROVOCA MAYOR FOCALIZACIÓN DE LA ATENCIÓN EN EL DOLOR.</a:t>
            </a:r>
          </a:p>
          <a:p>
            <a:pPr marL="0" indent="0"/>
            <a:r>
              <a:rPr lang="es-ES" sz="2000" b="0" dirty="0">
                <a:latin typeface="Arial" panose="020B0604020202020204" pitchFamily="34" charset="0"/>
                <a:cs typeface="Arial" panose="020B0604020202020204" pitchFamily="34" charset="0"/>
              </a:rPr>
              <a:t>-SE GENERAN ENDORFINAS, QUE BLOQUEAN LA TRANSMISIÓN DEL MENSAJE DE DOLOR Y DISMINUYEN CON ELLO LA SENSACIÓN DE DOLOR.</a:t>
            </a:r>
          </a:p>
          <a:p>
            <a:pPr marL="0" indent="0"/>
            <a:r>
              <a:rPr lang="es-ES" sz="2000" b="0" dirty="0">
                <a:latin typeface="Arial" panose="020B0604020202020204" pitchFamily="34" charset="0"/>
                <a:cs typeface="Arial" panose="020B0604020202020204" pitchFamily="34" charset="0"/>
              </a:rPr>
              <a:t>-PREVIENE ENFERMEDADES, DISMINUYE EL INSOMNIO, FAVORECE EL DESCANSO Y REDUCE LA TENSIÓN MUSCULAR.</a:t>
            </a:r>
          </a:p>
          <a:p>
            <a:endParaRPr lang="es-ES" sz="2000" b="0" dirty="0"/>
          </a:p>
        </p:txBody>
      </p:sp>
      <p:pic>
        <p:nvPicPr>
          <p:cNvPr id="13317" name="Picture 5" descr="C:\Users\Jose Manuel\AppData\Local\Microsoft\Windows\INetCache\IE\67KTD5QO\swimming-symbol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485878"/>
            <a:ext cx="4752528" cy="20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49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EJERCICIO FISICO II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ln w="57150">
            <a:solidFill>
              <a:srgbClr val="FFFF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s-ES" sz="2000" dirty="0" smtClean="0"/>
          </a:p>
          <a:p>
            <a:r>
              <a:rPr lang="es-ES" sz="2000" dirty="0" smtClean="0"/>
              <a:t>DOLOR                         EJERCICIO FÍSICO               DEBILIDAD</a:t>
            </a:r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r>
              <a:rPr lang="es-ES" sz="2000" dirty="0" smtClean="0"/>
              <a:t>INACTIVIDAD                                                DOLOR ANTE MOVIMIENTO</a:t>
            </a:r>
            <a:endParaRPr lang="es-ES" sz="2000" dirty="0"/>
          </a:p>
        </p:txBody>
      </p:sp>
      <p:cxnSp>
        <p:nvCxnSpPr>
          <p:cNvPr id="7" name="6 Conector recto de flecha"/>
          <p:cNvCxnSpPr/>
          <p:nvPr/>
        </p:nvCxnSpPr>
        <p:spPr>
          <a:xfrm>
            <a:off x="3203848" y="1484784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 flipV="1">
            <a:off x="5220072" y="335699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Flecha derecha"/>
          <p:cNvSpPr/>
          <p:nvPr/>
        </p:nvSpPr>
        <p:spPr>
          <a:xfrm>
            <a:off x="1907704" y="1628800"/>
            <a:ext cx="1080120" cy="1537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derecha"/>
          <p:cNvSpPr/>
          <p:nvPr/>
        </p:nvSpPr>
        <p:spPr>
          <a:xfrm flipV="1">
            <a:off x="5220072" y="1628801"/>
            <a:ext cx="792088" cy="1080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Flecha abajo"/>
          <p:cNvSpPr/>
          <p:nvPr/>
        </p:nvSpPr>
        <p:spPr>
          <a:xfrm>
            <a:off x="6598227" y="2055034"/>
            <a:ext cx="144016" cy="15121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Flecha izquierda"/>
          <p:cNvSpPr/>
          <p:nvPr/>
        </p:nvSpPr>
        <p:spPr>
          <a:xfrm>
            <a:off x="2447764" y="3609020"/>
            <a:ext cx="2628292" cy="2520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Flecha arriba"/>
          <p:cNvSpPr/>
          <p:nvPr/>
        </p:nvSpPr>
        <p:spPr>
          <a:xfrm>
            <a:off x="1115616" y="1988840"/>
            <a:ext cx="180020" cy="136815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75" name="Picture 3" descr="C:\Users\Jose Manuel\AppData\Local\Microsoft\Windows\INetCache\IE\1KWUH0WM\foto-ejerc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764" y="1988840"/>
            <a:ext cx="3168352" cy="162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80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MEJORA DE DISTRIBUCIÓNDEL TIEMPO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052736"/>
            <a:ext cx="7520940" cy="3579849"/>
          </a:xfrm>
          <a:ln w="57150">
            <a:solidFill>
              <a:srgbClr val="FFFF00"/>
            </a:solidFill>
          </a:ln>
        </p:spPr>
        <p:txBody>
          <a:bodyPr>
            <a:norm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1.ESTABLECER PRIORIDADES.</a:t>
            </a: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2.ELIMINAR OBLIGACIONES.</a:t>
            </a: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3.SIMPLIFICAR ACTIVIDADES.</a:t>
            </a: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4. DELEGAR ACTIVIDADES.</a:t>
            </a: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5.BAJAR EL LISTÓN.</a:t>
            </a: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6.DIVIDIR TAREAS.</a:t>
            </a:r>
          </a:p>
          <a:p>
            <a:pPr marL="0" indent="0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7.PROGRAMAR DE FORMA HOLGADA.</a:t>
            </a:r>
          </a:p>
          <a:p>
            <a:pPr marL="0" indent="0"/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 descr="C:\Users\Jose Manuel\AppData\Local\Microsoft\Windows\INetCache\IE\TB8W35GN\onyzdy49182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077072"/>
            <a:ext cx="3695700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30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RESTRUCTURACIÓN COGNITIVA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1124744"/>
            <a:ext cx="7520940" cy="3579849"/>
          </a:xfrm>
          <a:ln w="57150">
            <a:solidFill>
              <a:srgbClr val="FFFF00"/>
            </a:solidFill>
          </a:ln>
        </p:spPr>
        <p:txBody>
          <a:bodyPr/>
          <a:lstStyle/>
          <a:p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LOS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PENSAMIENTOS, LAS OPINIONES Y LAS CREENCIAS </a:t>
            </a:r>
            <a:r>
              <a:rPr lang="es-ES" sz="2000" b="0" dirty="0">
                <a:latin typeface="Arial" panose="020B0604020202020204" pitchFamily="34" charset="0"/>
                <a:cs typeface="Arial" panose="020B0604020202020204" pitchFamily="34" charset="0"/>
              </a:rPr>
              <a:t>QUE TENGAMOS </a:t>
            </a:r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SOBRE </a:t>
            </a:r>
            <a:r>
              <a:rPr lang="es-ES" sz="2000" b="0" dirty="0">
                <a:latin typeface="Arial" panose="020B0604020202020204" pitchFamily="34" charset="0"/>
                <a:cs typeface="Arial" panose="020B0604020202020204" pitchFamily="34" charset="0"/>
              </a:rPr>
              <a:t>NUESTRA ENFERMEDAD Y SUS CONSECUENCIAS,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PUEDEN INFLUIR DE MANERA NEGATIVA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SOBRE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LA PERCEPCIÓN DEL DOLOR Y</a:t>
            </a:r>
            <a:r>
              <a:rPr lang="es-ES" sz="20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SOBRE NUESTRAS REACCIONES EMOCIONALES Y NUESTRO COMPORTAMIENTO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INTENTAMOS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MODIFICAR LOS PENSAMIENTO NEGATIVOS PARA MODULAR LA AFECTACIÓN SOBRE LA ENFERMEDAD.</a:t>
            </a:r>
          </a:p>
          <a:p>
            <a:endParaRPr lang="es-ES" dirty="0"/>
          </a:p>
        </p:txBody>
      </p:sp>
      <p:pic>
        <p:nvPicPr>
          <p:cNvPr id="11266" name="Picture 2" descr="C:\Users\Jose Manuel\AppData\Local\Microsoft\Windows\INetCache\IE\TB8W35GN\frase-sobre-los-pensamientos-negativos-1423761886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149080"/>
            <a:ext cx="4464496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48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Higiene del sueño.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ln w="57150">
            <a:solidFill>
              <a:srgbClr val="FFFF00"/>
            </a:solidFill>
          </a:ln>
        </p:spPr>
        <p:txBody>
          <a:bodyPr>
            <a:normAutofit fontScale="25000" lnSpcReduction="20000"/>
          </a:bodyPr>
          <a:lstStyle/>
          <a:p>
            <a:endParaRPr lang="es-ES" sz="6200" b="0" dirty="0" smtClean="0"/>
          </a:p>
          <a:p>
            <a:r>
              <a:rPr lang="es-ES" sz="6200" b="0" dirty="0" smtClean="0"/>
              <a:t>      </a:t>
            </a:r>
            <a:r>
              <a:rPr lang="es-ES" sz="7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DOLOR ES UN FACTOR QUE CONDICIONA CLARAMENTE EL SUEÑO </a:t>
            </a:r>
            <a:r>
              <a:rPr lang="es-ES" sz="7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Y ADEMÁS UN DESCANSO NO REPARADOR HACE QUE MUCHOS SÍNTOMAS DE ESTA ENFERMEDAD SE INCREMENTEN.</a:t>
            </a:r>
          </a:p>
          <a:p>
            <a:r>
              <a:rPr lang="es-ES" sz="7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7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SE </a:t>
            </a:r>
            <a:r>
              <a:rPr lang="es-ES" sz="7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ASESORA  A LOS PACIENTES CON FIBROMIALGIA DE TODAS AQUELLAS PAUTAS QUE PUEDEN AYUDAR A MEJORAR SU SUEÑO.</a:t>
            </a:r>
          </a:p>
          <a:p>
            <a:r>
              <a:rPr lang="es-ES" sz="7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-SUSTANCIAS INCOMPATIBLES CON EL SUEÑO.</a:t>
            </a:r>
          </a:p>
          <a:p>
            <a:r>
              <a:rPr lang="es-ES" sz="7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- LUZ , RUIDO, TEMPERATURA, COLCHÓN Y POSTURAS EN CAMA.</a:t>
            </a:r>
          </a:p>
          <a:p>
            <a:r>
              <a:rPr lang="es-ES" sz="7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-RECOMENDACIONES  DE HIGIENE DEL SUEÑO (BASADAS EN MASTIN)</a:t>
            </a:r>
          </a:p>
          <a:p>
            <a:r>
              <a:rPr lang="es-ES" sz="7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7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0" name="Picture 2" descr="C:\Users\Jose Manuel\AppData\Local\Microsoft\Windows\INetCache\IE\67KTD5QO\dormir-bien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013176"/>
            <a:ext cx="3781425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15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620688"/>
            <a:ext cx="7520940" cy="3312368"/>
          </a:xfrm>
        </p:spPr>
        <p:txBody>
          <a:bodyPr/>
          <a:lstStyle/>
          <a:p>
            <a:pPr algn="ctr"/>
            <a:r>
              <a:rPr lang="es-ES" sz="4800" dirty="0" smtClean="0">
                <a:latin typeface="Lucida Handwriting" panose="03010101010101010101" pitchFamily="66" charset="0"/>
              </a:rPr>
              <a:t>OTRAS HERRAMIENTAS QE AYUDAN A MEJORAR LA CALIDAD DE VIDA</a:t>
            </a:r>
            <a:endParaRPr lang="es-ES" sz="4800" dirty="0"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93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OTRAS HERRAMIENTAS.</a:t>
            </a:r>
            <a:endParaRPr lang="es-ES" dirty="0"/>
          </a:p>
        </p:txBody>
      </p:sp>
      <p:pic>
        <p:nvPicPr>
          <p:cNvPr id="4098" name="Picture 2" descr="C:\Users\Jose Manuel\AppData\Local\Microsoft\Windows\INetCache\IE\TB8W35GN\risoterapia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00138"/>
            <a:ext cx="8136904" cy="528119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78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EL ASOCIACIONISMO</a:t>
            </a:r>
            <a:endParaRPr lang="es-ES" dirty="0"/>
          </a:p>
        </p:txBody>
      </p:sp>
      <p:pic>
        <p:nvPicPr>
          <p:cNvPr id="1026" name="Picture 2" descr="C:\Users\Jose Manuel\AppData\Local\Microsoft\Windows\INetCache\IE\TB8W35GN\asociacionismo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47006"/>
            <a:ext cx="5760640" cy="3350146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51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2960" y="116632"/>
            <a:ext cx="7520940" cy="4752528"/>
          </a:xfrm>
          <a:ln w="57150">
            <a:solidFill>
              <a:srgbClr val="FFFF00"/>
            </a:solidFill>
          </a:ln>
        </p:spPr>
        <p:txBody>
          <a:bodyPr/>
          <a:lstStyle/>
          <a:p>
            <a:pPr algn="ctr"/>
            <a:r>
              <a:rPr lang="es-ES" sz="4400" b="1" dirty="0" smtClean="0">
                <a:latin typeface="Lucida Handwriting" panose="03010101010101010101" pitchFamily="66" charset="0"/>
              </a:rPr>
              <a:t>SE PUEDE HACER MUCHO PARA MEJORAR LA CALIDAD DE VIDA DE LAS PERSONAS CON FIBROMIALGIA Y FATIGA CRÓNICA.</a:t>
            </a:r>
            <a:endParaRPr lang="es-ES" sz="4400" b="1" dirty="0"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56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342328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7171" name="Picture 3" descr="C:\Users\Jose Manuel\AppData\Local\Microsoft\Windows\INetCache\IE\TB8W35GN\diapo9final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136904" cy="4464496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15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